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663643D-8060-4F4D-BD13-4D59541291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D71FA-4E98-453C-8E05-7C8B282C9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CFE48C-1DC8-45A3-9539-DAC84DA3DC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2A048-C0C9-450D-A544-4CEC5E5D80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5F4FBB4-E1B8-46D8-BA65-217E1F72D8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2C742-7E50-4B9F-A17C-169ADF2E22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33ED6-B0FF-4836-BC22-CA0AA0812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177E6-6D85-409B-9FE3-2808633E0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47DE1-2796-42A0-B77F-015D56FAD4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1E5E3-7223-4C1D-A839-D792207442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0D37A-9304-489C-9D3A-893E4969E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D0773B-B44F-498B-84F8-CA7B1688FA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A242C-8040-43CE-9797-812AECDA9A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05FB4E60-8952-4037-AA52-D17D68262A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Section 5.2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/>
              <a:t>The Definite Integral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1752600"/>
            <a:ext cx="6477000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6.  If </a:t>
            </a:r>
            <a:r>
              <a:rPr lang="en-US" i="1"/>
              <a:t>f</a:t>
            </a:r>
            <a:r>
              <a:rPr lang="en-US"/>
              <a:t> (</a:t>
            </a:r>
            <a:r>
              <a:rPr lang="en-US" i="1"/>
              <a:t>x</a:t>
            </a:r>
            <a:r>
              <a:rPr lang="en-US"/>
              <a:t>) </a:t>
            </a:r>
            <a:r>
              <a:rPr lang="en-US">
                <a:cs typeface="Times New Roman" pitchFamily="18" charset="0"/>
              </a:rPr>
              <a:t>≥ 0 for </a:t>
            </a:r>
            <a:r>
              <a:rPr lang="en-US" i="1"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 ≤ </a:t>
            </a:r>
            <a:r>
              <a:rPr lang="en-US" i="1">
                <a:cs typeface="Times New Roman" pitchFamily="18" charset="0"/>
              </a:rPr>
              <a:t>x</a:t>
            </a:r>
            <a:r>
              <a:rPr lang="en-US">
                <a:cs typeface="Times New Roman" pitchFamily="18" charset="0"/>
              </a:rPr>
              <a:t> ≤ </a:t>
            </a:r>
            <a:r>
              <a:rPr lang="en-US" i="1">
                <a:cs typeface="Times New Roman" pitchFamily="18" charset="0"/>
              </a:rPr>
              <a:t>b</a:t>
            </a:r>
            <a:r>
              <a:rPr lang="en-US">
                <a:cs typeface="Times New Roman" pitchFamily="18" charset="0"/>
              </a:rPr>
              <a:t>, then</a:t>
            </a:r>
          </a:p>
          <a:p>
            <a:pPr>
              <a:spcBef>
                <a:spcPct val="50000"/>
              </a:spcBef>
            </a:pP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7.  </a:t>
            </a:r>
            <a:r>
              <a:rPr lang="en-US"/>
              <a:t>If </a:t>
            </a:r>
            <a:r>
              <a:rPr lang="en-US" i="1"/>
              <a:t>f</a:t>
            </a:r>
            <a:r>
              <a:rPr lang="en-US"/>
              <a:t> (</a:t>
            </a:r>
            <a:r>
              <a:rPr lang="en-US" i="1"/>
              <a:t>x</a:t>
            </a:r>
            <a:r>
              <a:rPr lang="en-US"/>
              <a:t>) ≥ </a:t>
            </a:r>
            <a:r>
              <a:rPr lang="en-US" i="1"/>
              <a:t>g</a:t>
            </a:r>
            <a:r>
              <a:rPr lang="en-US"/>
              <a:t>(</a:t>
            </a:r>
            <a:r>
              <a:rPr lang="en-US" i="1"/>
              <a:t>x</a:t>
            </a:r>
            <a:r>
              <a:rPr lang="en-US"/>
              <a:t>) for </a:t>
            </a:r>
            <a:r>
              <a:rPr lang="en-US" i="1"/>
              <a:t>a</a:t>
            </a:r>
            <a:r>
              <a:rPr lang="en-US"/>
              <a:t> ≤ </a:t>
            </a:r>
            <a:r>
              <a:rPr lang="en-US" i="1"/>
              <a:t>x</a:t>
            </a:r>
            <a:r>
              <a:rPr lang="en-US"/>
              <a:t> ≤ </a:t>
            </a:r>
            <a:r>
              <a:rPr lang="en-US" i="1"/>
              <a:t>b</a:t>
            </a:r>
            <a:r>
              <a:rPr lang="en-US"/>
              <a:t>, then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8.  </a:t>
            </a:r>
            <a:r>
              <a:rPr lang="en-US"/>
              <a:t>If  </a:t>
            </a:r>
            <a:r>
              <a:rPr lang="en-US" i="1"/>
              <a:t>m</a:t>
            </a:r>
            <a:r>
              <a:rPr lang="en-US"/>
              <a:t> ≤ </a:t>
            </a:r>
            <a:r>
              <a:rPr lang="en-US" i="1"/>
              <a:t>f</a:t>
            </a:r>
            <a:r>
              <a:rPr lang="en-US"/>
              <a:t> (</a:t>
            </a:r>
            <a:r>
              <a:rPr lang="en-US" i="1"/>
              <a:t>x</a:t>
            </a:r>
            <a:r>
              <a:rPr lang="en-US"/>
              <a:t>) ≤ </a:t>
            </a:r>
            <a:r>
              <a:rPr lang="en-US" i="1"/>
              <a:t>M</a:t>
            </a:r>
            <a:r>
              <a:rPr lang="en-US"/>
              <a:t> for </a:t>
            </a:r>
            <a:r>
              <a:rPr lang="en-US" i="1"/>
              <a:t>a</a:t>
            </a:r>
            <a:r>
              <a:rPr lang="en-US"/>
              <a:t> ≤ </a:t>
            </a:r>
            <a:r>
              <a:rPr lang="en-US" i="1"/>
              <a:t>x</a:t>
            </a:r>
            <a:r>
              <a:rPr lang="en-US"/>
              <a:t> ≤ </a:t>
            </a:r>
            <a:r>
              <a:rPr lang="en-US" i="1"/>
              <a:t>b</a:t>
            </a:r>
            <a:r>
              <a:rPr lang="en-US"/>
              <a:t>, then</a:t>
            </a:r>
          </a:p>
          <a:p>
            <a:pPr>
              <a:spcBef>
                <a:spcPct val="50000"/>
              </a:spcBef>
            </a:pPr>
            <a:endParaRPr lang="en-US"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COMPARISON PROPERTIES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5562600" y="1600200"/>
          <a:ext cx="2514600" cy="884238"/>
        </p:xfrm>
        <a:graphic>
          <a:graphicData uri="http://schemas.openxmlformats.org/presentationml/2006/ole">
            <p:oleObj spid="_x0000_s24580" name="Equation" r:id="rId3" imgW="939600" imgH="33012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2971800" y="3733800"/>
          <a:ext cx="3886200" cy="871538"/>
        </p:xfrm>
        <a:graphic>
          <a:graphicData uri="http://schemas.openxmlformats.org/presentationml/2006/ole">
            <p:oleObj spid="_x0000_s24582" name="Equation" r:id="rId4" imgW="1473120" imgH="330120" progId="Equation.3">
              <p:embed/>
            </p:oleObj>
          </a:graphicData>
        </a:graphic>
      </p:graphicFrame>
      <p:graphicFrame>
        <p:nvGraphicFramePr>
          <p:cNvPr id="24584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1676400" y="5908675"/>
          <a:ext cx="5943600" cy="949325"/>
        </p:xfrm>
        <a:graphic>
          <a:graphicData uri="http://schemas.openxmlformats.org/presentationml/2006/ole">
            <p:oleObj spid="_x0000_s24584" name="Equation" r:id="rId5" imgW="20700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28600" y="1219200"/>
            <a:ext cx="8610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sz="3000"/>
              <a:t>If </a:t>
            </a:r>
            <a:r>
              <a:rPr lang="en-US" sz="3000" i="1"/>
              <a:t>f</a:t>
            </a:r>
            <a:r>
              <a:rPr lang="en-US" sz="3000"/>
              <a:t> is a continuous function defined for </a:t>
            </a:r>
            <a:r>
              <a:rPr lang="en-US" sz="3000" i="1"/>
              <a:t>a</a:t>
            </a:r>
            <a:r>
              <a:rPr lang="en-US" sz="3000"/>
              <a:t> </a:t>
            </a:r>
            <a:r>
              <a:rPr lang="en-US" sz="3000">
                <a:cs typeface="Times New Roman" pitchFamily="18" charset="0"/>
              </a:rPr>
              <a:t>≤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>
                <a:cs typeface="Times New Roman" pitchFamily="18" charset="0"/>
              </a:rPr>
              <a:t> ≤ 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, we divide the interval [</a:t>
            </a:r>
            <a:r>
              <a:rPr lang="en-US" sz="3000" i="1">
                <a:cs typeface="Times New Roman" pitchFamily="18" charset="0"/>
              </a:rPr>
              <a:t>a</a:t>
            </a:r>
            <a:r>
              <a:rPr lang="en-US" sz="3000">
                <a:cs typeface="Times New Roman" pitchFamily="18" charset="0"/>
              </a:rPr>
              <a:t>, 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] into </a:t>
            </a:r>
            <a:r>
              <a:rPr lang="en-US" sz="3000" i="1">
                <a:cs typeface="Times New Roman" pitchFamily="18" charset="0"/>
              </a:rPr>
              <a:t>n</a:t>
            </a:r>
            <a:r>
              <a:rPr lang="en-US" sz="3000">
                <a:cs typeface="Times New Roman" pitchFamily="18" charset="0"/>
              </a:rPr>
              <a:t> subintervals of equal width </a:t>
            </a:r>
            <a:r>
              <a:rPr lang="el-GR" sz="3000">
                <a:cs typeface="Times New Roman" pitchFamily="18" charset="0"/>
              </a:rPr>
              <a:t>Δ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>
                <a:cs typeface="Times New Roman" pitchFamily="18" charset="0"/>
              </a:rPr>
              <a:t> = (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 − </a:t>
            </a:r>
            <a:r>
              <a:rPr lang="en-US" sz="3000" i="1">
                <a:cs typeface="Times New Roman" pitchFamily="18" charset="0"/>
              </a:rPr>
              <a:t>a</a:t>
            </a:r>
            <a:r>
              <a:rPr lang="en-US" sz="3000">
                <a:cs typeface="Times New Roman" pitchFamily="18" charset="0"/>
              </a:rPr>
              <a:t>)/</a:t>
            </a:r>
            <a:r>
              <a:rPr lang="en-US" sz="3000" i="1">
                <a:cs typeface="Times New Roman" pitchFamily="18" charset="0"/>
              </a:rPr>
              <a:t>n</a:t>
            </a:r>
            <a:r>
              <a:rPr lang="en-US" sz="3000">
                <a:cs typeface="Times New Roman" pitchFamily="18" charset="0"/>
              </a:rPr>
              <a:t>.  We let </a:t>
            </a:r>
            <a:r>
              <a:rPr lang="en-US" sz="3000" i="1">
                <a:cs typeface="Times New Roman" pitchFamily="18" charset="0"/>
              </a:rPr>
              <a:t>a</a:t>
            </a:r>
            <a:r>
              <a:rPr lang="en-US" sz="3000">
                <a:cs typeface="Times New Roman" pitchFamily="18" charset="0"/>
              </a:rPr>
              <a:t> =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baseline="-25000">
                <a:cs typeface="Times New Roman" pitchFamily="18" charset="0"/>
              </a:rPr>
              <a:t>0</a:t>
            </a:r>
            <a:r>
              <a:rPr lang="en-US" sz="3000">
                <a:cs typeface="Times New Roman" pitchFamily="18" charset="0"/>
              </a:rPr>
              <a:t>,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baseline="-25000">
                <a:cs typeface="Times New Roman" pitchFamily="18" charset="0"/>
              </a:rPr>
              <a:t>1</a:t>
            </a:r>
            <a:r>
              <a:rPr lang="en-US" sz="3000">
                <a:cs typeface="Times New Roman" pitchFamily="18" charset="0"/>
              </a:rPr>
              <a:t>,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baseline="-25000">
                <a:cs typeface="Times New Roman" pitchFamily="18" charset="0"/>
              </a:rPr>
              <a:t>2</a:t>
            </a:r>
            <a:r>
              <a:rPr lang="en-US" sz="3000">
                <a:cs typeface="Times New Roman" pitchFamily="18" charset="0"/>
              </a:rPr>
              <a:t>,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baseline="-25000">
                <a:cs typeface="Times New Roman" pitchFamily="18" charset="0"/>
              </a:rPr>
              <a:t>3</a:t>
            </a:r>
            <a:r>
              <a:rPr lang="en-US" sz="3000">
                <a:cs typeface="Times New Roman" pitchFamily="18" charset="0"/>
              </a:rPr>
              <a:t>, . . . ,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i="1" baseline="-25000">
                <a:cs typeface="Times New Roman" pitchFamily="18" charset="0"/>
              </a:rPr>
              <a:t>n</a:t>
            </a:r>
            <a:r>
              <a:rPr lang="en-US" sz="3000">
                <a:cs typeface="Times New Roman" pitchFamily="18" charset="0"/>
              </a:rPr>
              <a:t> = 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 be the endpoints of these subintervals and we let</a:t>
            </a:r>
          </a:p>
          <a:p>
            <a:pPr>
              <a:lnSpc>
                <a:spcPct val="120000"/>
              </a:lnSpc>
            </a:pPr>
            <a:r>
              <a:rPr lang="en-US" sz="3000">
                <a:cs typeface="Times New Roman" pitchFamily="18" charset="0"/>
              </a:rPr>
              <a:t>                      be any sample points in these subintervals, so that       lies in the </a:t>
            </a:r>
            <a:r>
              <a:rPr lang="en-US" sz="3000" i="1">
                <a:cs typeface="Times New Roman" pitchFamily="18" charset="0"/>
              </a:rPr>
              <a:t>i</a:t>
            </a:r>
            <a:r>
              <a:rPr lang="en-US" sz="3000">
                <a:cs typeface="Times New Roman" pitchFamily="18" charset="0"/>
              </a:rPr>
              <a:t>th subinterval</a:t>
            </a:r>
          </a:p>
          <a:p>
            <a:pPr>
              <a:lnSpc>
                <a:spcPct val="120000"/>
              </a:lnSpc>
            </a:pPr>
            <a:r>
              <a:rPr lang="en-US" sz="3000">
                <a:cs typeface="Times New Roman" pitchFamily="18" charset="0"/>
              </a:rPr>
              <a:t>[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i="1" baseline="-25000">
                <a:cs typeface="Times New Roman" pitchFamily="18" charset="0"/>
              </a:rPr>
              <a:t>i</a:t>
            </a:r>
            <a:r>
              <a:rPr lang="en-US" sz="3000" baseline="-25000">
                <a:cs typeface="Times New Roman" pitchFamily="18" charset="0"/>
              </a:rPr>
              <a:t> − 1</a:t>
            </a:r>
            <a:r>
              <a:rPr lang="en-US" sz="3000">
                <a:cs typeface="Times New Roman" pitchFamily="18" charset="0"/>
              </a:rPr>
              <a:t>, 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 i="1" baseline="-25000">
                <a:cs typeface="Times New Roman" pitchFamily="18" charset="0"/>
              </a:rPr>
              <a:t>i</a:t>
            </a:r>
            <a:r>
              <a:rPr lang="en-US" sz="3000">
                <a:cs typeface="Times New Roman" pitchFamily="18" charset="0"/>
              </a:rPr>
              <a:t>].  Then the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definite integral of </a:t>
            </a:r>
            <a:r>
              <a:rPr lang="en-US" sz="3000" b="1" i="1" u="sng">
                <a:solidFill>
                  <a:srgbClr val="3333FF"/>
                </a:solidFill>
                <a:cs typeface="Times New Roman" pitchFamily="18" charset="0"/>
              </a:rPr>
              <a:t>f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 from </a:t>
            </a:r>
            <a:r>
              <a:rPr lang="en-US" sz="3000" b="1" i="1" u="sng">
                <a:solidFill>
                  <a:srgbClr val="3333FF"/>
                </a:solidFill>
                <a:cs typeface="Times New Roman" pitchFamily="18" charset="0"/>
              </a:rPr>
              <a:t>a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 to </a:t>
            </a:r>
            <a:r>
              <a:rPr lang="en-US" sz="3000" b="1" i="1" u="sng">
                <a:solidFill>
                  <a:srgbClr val="3333FF"/>
                </a:solidFill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 is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THE DEFINITE INTEGRAL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304800" y="3429000"/>
          <a:ext cx="1981200" cy="684213"/>
        </p:xfrm>
        <a:graphic>
          <a:graphicData uri="http://schemas.openxmlformats.org/presentationml/2006/ole">
            <p:oleObj spid="_x0000_s4100" name="Equation" r:id="rId3" imgW="698400" imgH="241200" progId="Equation.3">
              <p:embed/>
            </p:oleObj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3505200" y="3962400"/>
          <a:ext cx="417513" cy="609600"/>
        </p:xfrm>
        <a:graphic>
          <a:graphicData uri="http://schemas.openxmlformats.org/presentationml/2006/ole">
            <p:oleObj spid="_x0000_s4102" name="Equation" r:id="rId4" imgW="164880" imgH="241200" progId="Equation.3">
              <p:embed/>
            </p:oleObj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2133600" y="5448300"/>
          <a:ext cx="5257800" cy="1331913"/>
        </p:xfrm>
        <a:graphic>
          <a:graphicData uri="http://schemas.openxmlformats.org/presentationml/2006/ole">
            <p:oleObj spid="_x0000_s4104" name="Equation" r:id="rId5" imgW="17017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" y="1524000"/>
            <a:ext cx="84582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000"/>
              <a:t>The symbol </a:t>
            </a:r>
            <a:r>
              <a:rPr lang="en-US" sz="3000">
                <a:cs typeface="Times New Roman" pitchFamily="18" charset="0"/>
              </a:rPr>
              <a:t>∫ is called an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integral sign</a:t>
            </a:r>
            <a:r>
              <a:rPr lang="en-US" sz="3000"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3000">
                <a:cs typeface="Times New Roman" pitchFamily="18" charset="0"/>
              </a:rPr>
              <a:t>In the notation                 ,  </a:t>
            </a:r>
            <a:r>
              <a:rPr lang="en-US" sz="3000" i="1">
                <a:cs typeface="Times New Roman" pitchFamily="18" charset="0"/>
              </a:rPr>
              <a:t>f</a:t>
            </a:r>
            <a:r>
              <a:rPr lang="en-US" sz="3000">
                <a:cs typeface="Times New Roman" pitchFamily="18" charset="0"/>
              </a:rPr>
              <a:t> (</a:t>
            </a:r>
            <a:r>
              <a:rPr lang="en-US" sz="3000" i="1">
                <a:cs typeface="Times New Roman" pitchFamily="18" charset="0"/>
              </a:rPr>
              <a:t>x</a:t>
            </a:r>
            <a:r>
              <a:rPr lang="en-US" sz="3000">
                <a:cs typeface="Times New Roman" pitchFamily="18" charset="0"/>
              </a:rPr>
              <a:t>) is called the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integrand</a:t>
            </a:r>
            <a:r>
              <a:rPr lang="en-US" sz="3000">
                <a:cs typeface="Times New Roman" pitchFamily="18" charset="0"/>
              </a:rPr>
              <a:t>, and </a:t>
            </a:r>
            <a:r>
              <a:rPr lang="en-US" sz="3000" i="1">
                <a:cs typeface="Times New Roman" pitchFamily="18" charset="0"/>
              </a:rPr>
              <a:t>a</a:t>
            </a:r>
            <a:r>
              <a:rPr lang="en-US" sz="3000">
                <a:cs typeface="Times New Roman" pitchFamily="18" charset="0"/>
              </a:rPr>
              <a:t> and 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 are called the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limits of integration</a:t>
            </a:r>
            <a:r>
              <a:rPr lang="en-US" sz="3000">
                <a:cs typeface="Times New Roman" pitchFamily="18" charset="0"/>
              </a:rPr>
              <a:t>; </a:t>
            </a:r>
            <a:r>
              <a:rPr lang="en-US" sz="3000" i="1">
                <a:cs typeface="Times New Roman" pitchFamily="18" charset="0"/>
              </a:rPr>
              <a:t>a</a:t>
            </a:r>
            <a:r>
              <a:rPr lang="en-US" sz="3000">
                <a:cs typeface="Times New Roman" pitchFamily="18" charset="0"/>
              </a:rPr>
              <a:t> is the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lower limit</a:t>
            </a:r>
            <a:r>
              <a:rPr lang="en-US" sz="3000">
                <a:cs typeface="Times New Roman" pitchFamily="18" charset="0"/>
              </a:rPr>
              <a:t> and </a:t>
            </a:r>
            <a:r>
              <a:rPr lang="en-US" sz="3000" i="1">
                <a:cs typeface="Times New Roman" pitchFamily="18" charset="0"/>
              </a:rPr>
              <a:t>b</a:t>
            </a:r>
            <a:r>
              <a:rPr lang="en-US" sz="3000">
                <a:cs typeface="Times New Roman" pitchFamily="18" charset="0"/>
              </a:rPr>
              <a:t> is the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upper limit</a:t>
            </a:r>
            <a:r>
              <a:rPr lang="en-US" sz="3000">
                <a:cs typeface="Times New Roman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3000">
                <a:cs typeface="Times New Roman" pitchFamily="18" charset="0"/>
              </a:rPr>
              <a:t>The symbol </a:t>
            </a:r>
            <a:r>
              <a:rPr lang="en-US" sz="3000" i="1">
                <a:cs typeface="Times New Roman" pitchFamily="18" charset="0"/>
              </a:rPr>
              <a:t>dx</a:t>
            </a:r>
            <a:r>
              <a:rPr lang="en-US" sz="3000">
                <a:cs typeface="Times New Roman" pitchFamily="18" charset="0"/>
              </a:rPr>
              <a:t> has no official meaning by itself;</a:t>
            </a:r>
          </a:p>
          <a:p>
            <a:pPr>
              <a:spcBef>
                <a:spcPct val="50000"/>
              </a:spcBef>
            </a:pPr>
            <a:r>
              <a:rPr lang="en-US" sz="3000">
                <a:cs typeface="Times New Roman" pitchFamily="18" charset="0"/>
              </a:rPr>
              <a:t>                       is all one symbol.</a:t>
            </a:r>
          </a:p>
          <a:p>
            <a:pPr>
              <a:spcBef>
                <a:spcPct val="50000"/>
              </a:spcBef>
            </a:pPr>
            <a:r>
              <a:rPr lang="en-US" sz="3000">
                <a:cs typeface="Times New Roman" pitchFamily="18" charset="0"/>
              </a:rPr>
              <a:t>The procedure of calculating an integral is called </a:t>
            </a:r>
            <a:r>
              <a:rPr lang="en-US" sz="3000" b="1" u="sng">
                <a:solidFill>
                  <a:srgbClr val="3333FF"/>
                </a:solidFill>
                <a:cs typeface="Times New Roman" pitchFamily="18" charset="0"/>
              </a:rPr>
              <a:t>integration</a:t>
            </a:r>
            <a:r>
              <a:rPr lang="en-US" sz="3000">
                <a:cs typeface="Times New Roman" pitchFamily="18" charset="0"/>
              </a:rPr>
              <a:t>.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REMARKS</a:t>
            </a: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57200" y="4724400"/>
          <a:ext cx="1905000" cy="952500"/>
        </p:xfrm>
        <a:graphic>
          <a:graphicData uri="http://schemas.openxmlformats.org/presentationml/2006/ole">
            <p:oleObj spid="_x0000_s8198" name="Equation" r:id="rId3" imgW="660240" imgH="330120" progId="Equation.3">
              <p:embed/>
            </p:oleObj>
          </a:graphicData>
        </a:graphic>
      </p:graphicFrame>
      <p:graphicFrame>
        <p:nvGraphicFramePr>
          <p:cNvPr id="8200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2667000" y="2057400"/>
          <a:ext cx="1600200" cy="800100"/>
        </p:xfrm>
        <a:graphic>
          <a:graphicData uri="http://schemas.openxmlformats.org/presentationml/2006/ole">
            <p:oleObj spid="_x0000_s8200" name="Equation" r:id="rId4" imgW="66024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THE RIEMANN SUM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1000" y="1828800"/>
            <a:ext cx="8305800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The sum</a:t>
            </a:r>
          </a:p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/>
              <a:t>from the definition of the definite integral is called a </a:t>
            </a:r>
            <a:r>
              <a:rPr lang="en-US" b="1" u="sng">
                <a:solidFill>
                  <a:srgbClr val="3333FF"/>
                </a:solidFill>
              </a:rPr>
              <a:t>Riemann sum</a:t>
            </a:r>
            <a:r>
              <a:rPr lang="en-US"/>
              <a:t> after the German mathematician Bernhard Riemann.</a:t>
            </a: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>
            <p:ph idx="1"/>
          </p:nvPr>
        </p:nvGraphicFramePr>
        <p:xfrm>
          <a:off x="3276600" y="2209800"/>
          <a:ext cx="2057400" cy="1206500"/>
        </p:xfrm>
        <a:graphic>
          <a:graphicData uri="http://schemas.openxmlformats.org/presentationml/2006/ole">
            <p:oleObj spid="_x0000_s12292" name="Equation" r:id="rId3" imgW="736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81000" y="1295400"/>
            <a:ext cx="83820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If </a:t>
            </a:r>
            <a:r>
              <a:rPr lang="en-US" sz="2800" i="1"/>
              <a:t>f</a:t>
            </a:r>
            <a:r>
              <a:rPr lang="en-US" sz="2800"/>
              <a:t> (</a:t>
            </a:r>
            <a:r>
              <a:rPr lang="en-US" sz="2800" i="1"/>
              <a:t>x</a:t>
            </a:r>
            <a:r>
              <a:rPr lang="en-US" sz="2800"/>
              <a:t>) </a:t>
            </a:r>
            <a:r>
              <a:rPr lang="en-US" sz="2800">
                <a:cs typeface="Times New Roman" pitchFamily="18" charset="0"/>
              </a:rPr>
              <a:t>≥ 0 (that is, the graph lies above the 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-</a:t>
            </a:r>
          </a:p>
          <a:p>
            <a:pPr>
              <a:spcBef>
                <a:spcPct val="50000"/>
              </a:spcBef>
            </a:pPr>
            <a:r>
              <a:rPr lang="en-US" sz="2800">
                <a:cs typeface="Times New Roman" pitchFamily="18" charset="0"/>
              </a:rPr>
              <a:t>axis),                  gives the area under the curve.</a:t>
            </a:r>
          </a:p>
          <a:p>
            <a:pPr>
              <a:spcBef>
                <a:spcPct val="50000"/>
              </a:spcBef>
            </a:pPr>
            <a:r>
              <a:rPr lang="en-US" sz="2800">
                <a:cs typeface="Times New Roman" pitchFamily="18" charset="0"/>
              </a:rPr>
              <a:t>If the graph of </a:t>
            </a:r>
            <a:r>
              <a:rPr lang="en-US" sz="2800" i="1">
                <a:cs typeface="Times New Roman" pitchFamily="18" charset="0"/>
              </a:rPr>
              <a:t>f</a:t>
            </a:r>
            <a:r>
              <a:rPr lang="en-US" sz="2800">
                <a:cs typeface="Times New Roman" pitchFamily="18" charset="0"/>
              </a:rPr>
              <a:t> (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) lies both above and below the 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-axis, then the definite integral gives the </a:t>
            </a:r>
            <a:r>
              <a:rPr lang="en-US" sz="2800" b="1" u="sng">
                <a:solidFill>
                  <a:srgbClr val="3333FF"/>
                </a:solidFill>
                <a:cs typeface="Times New Roman" pitchFamily="18" charset="0"/>
              </a:rPr>
              <a:t>net area</a:t>
            </a:r>
            <a:r>
              <a:rPr lang="en-US" sz="2800">
                <a:cs typeface="Times New Roman" pitchFamily="18" charset="0"/>
              </a:rPr>
              <a:t> (the area above the 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-axis subtracted by the area below the </a:t>
            </a:r>
            <a:r>
              <a:rPr lang="en-US" sz="2800" i="1">
                <a:cs typeface="Times New Roman" pitchFamily="18" charset="0"/>
              </a:rPr>
              <a:t>x</a:t>
            </a:r>
            <a:r>
              <a:rPr lang="en-US" sz="2800">
                <a:cs typeface="Times New Roman" pitchFamily="18" charset="0"/>
              </a:rPr>
              <a:t>-axis); that is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NET AREA</a:t>
            </a:r>
          </a:p>
        </p:txBody>
      </p:sp>
      <p:graphicFrame>
        <p:nvGraphicFramePr>
          <p:cNvPr id="1434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1219200" y="1828800"/>
          <a:ext cx="1447800" cy="723900"/>
        </p:xfrm>
        <a:graphic>
          <a:graphicData uri="http://schemas.openxmlformats.org/presentationml/2006/ole">
            <p:oleObj spid="_x0000_s14340" name="Equation" r:id="rId3" imgW="660240" imgH="330120" progId="Equation.3">
              <p:embed/>
            </p:oleObj>
          </a:graphicData>
        </a:graphic>
      </p:graphicFrame>
      <p:graphicFrame>
        <p:nvGraphicFramePr>
          <p:cNvPr id="14342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457200" y="4343400"/>
          <a:ext cx="3505200" cy="777875"/>
        </p:xfrm>
        <a:graphic>
          <a:graphicData uri="http://schemas.openxmlformats.org/presentationml/2006/ole">
            <p:oleObj spid="_x0000_s14342" name="Equation" r:id="rId4" imgW="1485720" imgH="330120" progId="Equation.3">
              <p:embed/>
            </p:oleObj>
          </a:graphicData>
        </a:graphic>
      </p:graphicFrame>
      <p:pic>
        <p:nvPicPr>
          <p:cNvPr id="14344" name="Picture 8" descr="img00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267200"/>
            <a:ext cx="4038600" cy="2052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838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If we are approximating a definite integral, it is often better to let       be the midpoint of the </a:t>
            </a:r>
            <a:r>
              <a:rPr lang="en-US" sz="2800" i="1"/>
              <a:t>i</a:t>
            </a:r>
            <a:r>
              <a:rPr lang="en-US" sz="2800"/>
              <a:t>th subinterval.  This results in the </a:t>
            </a:r>
            <a:r>
              <a:rPr lang="en-US" sz="2800" b="1" u="sng">
                <a:solidFill>
                  <a:srgbClr val="0000FF"/>
                </a:solidFill>
              </a:rPr>
              <a:t>Midpoint Rule</a:t>
            </a:r>
            <a:r>
              <a:rPr lang="en-US" sz="2800"/>
              <a:t>.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THE MIDPOINT RULE</a:t>
            </a:r>
          </a:p>
        </p:txBody>
      </p:sp>
      <p:graphicFrame>
        <p:nvGraphicFramePr>
          <p:cNvPr id="28678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2209800" y="1676400"/>
          <a:ext cx="417513" cy="609600"/>
        </p:xfrm>
        <a:graphic>
          <a:graphicData uri="http://schemas.openxmlformats.org/presentationml/2006/ole">
            <p:oleObj spid="_x0000_s28678" name="Equation" r:id="rId3" imgW="164880" imgH="241200" progId="Equation.3">
              <p:embed/>
            </p:oleObj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>
            <p:ph sz="half" idx="2"/>
          </p:nvPr>
        </p:nvGraphicFramePr>
        <p:xfrm>
          <a:off x="609600" y="2667000"/>
          <a:ext cx="7315200" cy="3844925"/>
        </p:xfrm>
        <a:graphic>
          <a:graphicData uri="http://schemas.openxmlformats.org/presentationml/2006/ole">
            <p:oleObj spid="_x0000_s28680" name="Equation" r:id="rId4" imgW="2971800" imgH="156204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BASIC PROPERTIES OF THE DEFINITE INTEGRAL</a:t>
            </a: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ph idx="1"/>
          </p:nvPr>
        </p:nvGraphicFramePr>
        <p:xfrm>
          <a:off x="2170113" y="2514600"/>
          <a:ext cx="4498975" cy="2640013"/>
        </p:xfrm>
        <a:graphic>
          <a:graphicData uri="http://schemas.openxmlformats.org/presentationml/2006/ole">
            <p:oleObj spid="_x0000_s17411" name="Equation" r:id="rId3" imgW="1536480" imgH="901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CONSTANT MULTIPLE AND ADDITION/SUBTRACTION PROPERTIES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>
            <p:ph idx="1"/>
          </p:nvPr>
        </p:nvGraphicFramePr>
        <p:xfrm>
          <a:off x="609600" y="1905000"/>
          <a:ext cx="8153400" cy="3811588"/>
        </p:xfrm>
        <a:graphic>
          <a:graphicData uri="http://schemas.openxmlformats.org/presentationml/2006/ole">
            <p:oleObj spid="_x0000_s19459" name="Equation" r:id="rId3" imgW="2933640" imgH="1371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INTERVAL ADDITIVITY PROPERTY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>
            <p:ph idx="1"/>
          </p:nvPr>
        </p:nvGraphicFramePr>
        <p:xfrm>
          <a:off x="1295400" y="1949450"/>
          <a:ext cx="6096000" cy="820738"/>
        </p:xfrm>
        <a:graphic>
          <a:graphicData uri="http://schemas.openxmlformats.org/presentationml/2006/ole">
            <p:oleObj spid="_x0000_s22531" name="Equation" r:id="rId3" imgW="2450880" imgH="330120" progId="Equation.3">
              <p:embed/>
            </p:oleObj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1066800" y="4191000"/>
            <a:ext cx="6781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1028700" y="4076700"/>
            <a:ext cx="12954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05000" y="43434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b                c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Left Brace 10"/>
          <p:cNvSpPr/>
          <p:nvPr/>
        </p:nvSpPr>
        <p:spPr>
          <a:xfrm rot="5400000" flipV="1">
            <a:off x="2811780" y="2827020"/>
            <a:ext cx="396240" cy="190500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e 11"/>
          <p:cNvSpPr/>
          <p:nvPr/>
        </p:nvSpPr>
        <p:spPr>
          <a:xfrm rot="16200000">
            <a:off x="4724400" y="2819400"/>
            <a:ext cx="381000" cy="1905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Brace 12"/>
          <p:cNvSpPr/>
          <p:nvPr/>
        </p:nvSpPr>
        <p:spPr>
          <a:xfrm rot="5400000">
            <a:off x="3695700" y="3238500"/>
            <a:ext cx="609600" cy="38862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333</Words>
  <Application>Microsoft Office PowerPoint</Application>
  <PresentationFormat>On-screen Show (4:3)</PresentationFormat>
  <Paragraphs>33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Times New Roman</vt:lpstr>
      <vt:lpstr>Default Design</vt:lpstr>
      <vt:lpstr>Microsoft Equation 3.0</vt:lpstr>
      <vt:lpstr>Section 5.2</vt:lpstr>
      <vt:lpstr>THE DEFINITE INTEGRAL</vt:lpstr>
      <vt:lpstr>REMARKS</vt:lpstr>
      <vt:lpstr>THE RIEMANN SUM</vt:lpstr>
      <vt:lpstr>NET AREA</vt:lpstr>
      <vt:lpstr>THE MIDPOINT RULE</vt:lpstr>
      <vt:lpstr>BASIC PROPERTIES OF THE DEFINITE INTEGRAL</vt:lpstr>
      <vt:lpstr>CONSTANT MULTIPLE AND ADDITION/SUBTRACTION PROPERTIES</vt:lpstr>
      <vt:lpstr>INTERVAL ADDITIVITY PROPERTY</vt:lpstr>
      <vt:lpstr>COMPARISON PROPERTIES</vt:lpstr>
    </vt:vector>
  </TitlesOfParts>
  <Company>Gordon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5.2</dc:title>
  <dc:creator>Allen Fuller</dc:creator>
  <cp:lastModifiedBy>JCPS</cp:lastModifiedBy>
  <cp:revision>16</cp:revision>
  <dcterms:created xsi:type="dcterms:W3CDTF">2005-06-08T20:28:38Z</dcterms:created>
  <dcterms:modified xsi:type="dcterms:W3CDTF">2010-09-17T16:31:45Z</dcterms:modified>
</cp:coreProperties>
</file>